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6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01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08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63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16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27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79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83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417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68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37945-6468-470A-B28C-E14D6166DC6A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2518A-4E20-48B3-A585-0194AF7AF0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31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мбриональные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клетки. Основные определения и терминология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820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&quot;картинки эмбриональной тератокарциномы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15" y="365126"/>
            <a:ext cx="7069003" cy="53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998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59" y="365126"/>
            <a:ext cx="8425543" cy="64928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/>
              <a:t>Если поместить клетки </a:t>
            </a:r>
            <a:r>
              <a:rPr lang="ru-RU" dirty="0" err="1"/>
              <a:t>тератокарциномы</a:t>
            </a:r>
            <a:r>
              <a:rPr lang="ru-RU" dirty="0"/>
              <a:t> в ранний зародыш млекопитающего (на стадии </a:t>
            </a:r>
            <a:r>
              <a:rPr lang="ru-RU" dirty="0" err="1" smtClean="0"/>
              <a:t>бластоцисты</a:t>
            </a:r>
            <a:r>
              <a:rPr lang="ru-RU" dirty="0" smtClean="0"/>
              <a:t>, </a:t>
            </a:r>
            <a:r>
              <a:rPr lang="ru-RU" dirty="0"/>
              <a:t>то они включаются в состав клеточной массы </a:t>
            </a:r>
            <a:r>
              <a:rPr lang="ru-RU" dirty="0" err="1"/>
              <a:t>бластоцисты</a:t>
            </a:r>
            <a:r>
              <a:rPr lang="ru-RU" dirty="0"/>
              <a:t> и из такого </a:t>
            </a:r>
            <a:r>
              <a:rPr lang="ru-RU" dirty="0" smtClean="0"/>
              <a:t>химерного</a:t>
            </a:r>
            <a:r>
              <a:rPr lang="ru-RU" dirty="0"/>
              <a:t> (то есть состоящего из клеток от разных организмов) эмбриона нередко развивается нормальное химерное животное. </a:t>
            </a:r>
            <a:endParaRPr lang="ru-RU" dirty="0" smtClean="0"/>
          </a:p>
          <a:p>
            <a:r>
              <a:rPr lang="ru-RU" dirty="0" smtClean="0"/>
              <a:t>Почти </a:t>
            </a:r>
            <a:r>
              <a:rPr lang="ru-RU" dirty="0"/>
              <a:t>во всех органах и тканях таких животных часть дифференцированных клеток происходит из клеток </a:t>
            </a:r>
            <a:r>
              <a:rPr lang="ru-RU" dirty="0" err="1"/>
              <a:t>тератокарциномы</a:t>
            </a:r>
            <a:r>
              <a:rPr lang="ru-RU" dirty="0"/>
              <a:t>, которые совместно с клетками нормального происхождения участвуют в построении здорового организма. </a:t>
            </a:r>
            <a:endParaRPr lang="ru-RU" dirty="0" smtClean="0"/>
          </a:p>
          <a:p>
            <a:r>
              <a:rPr lang="ru-RU" dirty="0" smtClean="0"/>
              <a:t>Аналогичная </a:t>
            </a:r>
            <a:r>
              <a:rPr lang="ru-RU" dirty="0"/>
              <a:t>трансплантация клеток </a:t>
            </a:r>
            <a:r>
              <a:rPr lang="ru-RU" dirty="0" err="1"/>
              <a:t>тератокарциномы</a:t>
            </a:r>
            <a:r>
              <a:rPr lang="ru-RU" dirty="0"/>
              <a:t> во взрослый организм неизменно приводит к развитию </a:t>
            </a:r>
            <a:r>
              <a:rPr lang="ru-RU" dirty="0" err="1"/>
              <a:t>тератокарциномы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824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химерного организма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upload.wikimedia.org/wikipedia/commons/6/6c/%D0%A2%D1%80%D0%B0%D0%BD%D1%81%D0%BF%D0%BB%D0%B0%D0%BD%D1%82%D0%B0%D1%86%D0%B8%D1%8F_%D0%BA%D0%BB%D0%B5%D1%82%D0%BE%D0%BA_%D1%82%D0%B5%D1%80%D0%B0%D1%82%D0%BE%D0%BA%D0%B0%D1%80%D1%86%D0%B8%D0%BD%D0%BE%D0%BC%D1%8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48" y="1690689"/>
            <a:ext cx="7009281" cy="4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&quot;картинки эмбриональной тератокарциномы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15" y="-169817"/>
            <a:ext cx="9056914" cy="67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74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75270" cy="6145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ЭСК человека и этические нормы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Картинки по запросу &quot;картинки эмбриональной тератокарциномы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06" y="1318102"/>
            <a:ext cx="6897187" cy="517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567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7" y="444137"/>
            <a:ext cx="8071213" cy="32657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Основные </a:t>
            </a:r>
            <a:r>
              <a:rPr lang="ru-RU" sz="4000" b="1" dirty="0" smtClean="0">
                <a:solidFill>
                  <a:srgbClr val="FF0000"/>
                </a:solidFill>
              </a:rPr>
              <a:t>определения</a:t>
            </a:r>
            <a:r>
              <a:rPr lang="ru-RU" b="1" dirty="0" smtClean="0">
                <a:solidFill>
                  <a:srgbClr val="FF0000"/>
                </a:solidFill>
              </a:rPr>
              <a:t> ЭСК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875211"/>
            <a:ext cx="8071213" cy="530175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Введение в обиход термина </a:t>
            </a:r>
            <a:r>
              <a:rPr lang="ru-RU" dirty="0">
                <a:solidFill>
                  <a:srgbClr val="FF0000"/>
                </a:solidFill>
              </a:rPr>
              <a:t>«эмбриональная стволовая клетка» </a:t>
            </a:r>
            <a:r>
              <a:rPr lang="ru-RU" dirty="0"/>
              <a:t>приписывается </a:t>
            </a:r>
            <a:r>
              <a:rPr lang="ru-RU" dirty="0" err="1"/>
              <a:t>Гэйл</a:t>
            </a:r>
            <a:r>
              <a:rPr lang="ru-RU" dirty="0"/>
              <a:t> Мартин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Эмбриональные </a:t>
            </a:r>
            <a:r>
              <a:rPr lang="ru-RU" dirty="0">
                <a:solidFill>
                  <a:srgbClr val="FF0000"/>
                </a:solidFill>
              </a:rPr>
              <a:t>стволовые клетки </a:t>
            </a:r>
            <a:r>
              <a:rPr lang="ru-RU" dirty="0" smtClean="0">
                <a:solidFill>
                  <a:srgbClr val="FF0000"/>
                </a:solidFill>
              </a:rPr>
              <a:t>- это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плюрипотентные клетки, которые способны </a:t>
            </a:r>
            <a:r>
              <a:rPr lang="ru-RU" dirty="0">
                <a:solidFill>
                  <a:srgbClr val="FF0000"/>
                </a:solidFill>
              </a:rPr>
              <a:t>формировать в процессе эмбриогенеза клетки любой тканевой специфичности, включая зародышевые и соматические стволовые </a:t>
            </a:r>
            <a:r>
              <a:rPr lang="ru-RU" dirty="0" smtClean="0">
                <a:solidFill>
                  <a:srgbClr val="FF0000"/>
                </a:solidFill>
              </a:rPr>
              <a:t>клетки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Эмбриональные </a:t>
            </a:r>
            <a:r>
              <a:rPr lang="ru-RU" dirty="0"/>
              <a:t>стволовые клетки могут поддерживаться в культуре неопределенно долгое время</a:t>
            </a:r>
            <a:r>
              <a:rPr lang="ru-RU" dirty="0" smtClean="0"/>
              <a:t>.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Эмбриональные </a:t>
            </a:r>
            <a:r>
              <a:rPr lang="ru-RU" b="1" dirty="0">
                <a:solidFill>
                  <a:srgbClr val="FF0000"/>
                </a:solidFill>
              </a:rPr>
              <a:t>стволовые клетки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образуются при культивировании </a:t>
            </a:r>
            <a:r>
              <a:rPr lang="en-US" dirty="0"/>
              <a:t>in vitro </a:t>
            </a:r>
            <a:r>
              <a:rPr lang="ru-RU" dirty="0"/>
              <a:t>клеток внутренней клеточной массы </a:t>
            </a:r>
            <a:r>
              <a:rPr lang="ru-RU" dirty="0" err="1"/>
              <a:t>бластоцисты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/>
              <a:t>Только эмбриональные стволовые клетки (</a:t>
            </a:r>
            <a:r>
              <a:rPr lang="ru-RU" dirty="0" err="1"/>
              <a:t>Эск</a:t>
            </a:r>
            <a:r>
              <a:rPr lang="ru-RU" dirty="0"/>
              <a:t>) - пролиферирующие «дублеры» зиготы - стали новым ресурсом клеток, стоящих у истоков развития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8372"/>
            <a:ext cx="78867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Основные свойства ЭСК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18904"/>
            <a:ext cx="7886700" cy="51580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Таким образом ЭСК являются плюрипотентными, обладающие способностью дифференцироваться во все известные виды соматических клеток, встречающихся в живом организме </a:t>
            </a:r>
            <a:r>
              <a:rPr lang="en-US" dirty="0" smtClean="0"/>
              <a:t>in vivo </a:t>
            </a:r>
            <a:r>
              <a:rPr lang="ru-RU" dirty="0" smtClean="0"/>
              <a:t>и </a:t>
            </a:r>
            <a:r>
              <a:rPr lang="en-US" dirty="0" smtClean="0"/>
              <a:t>in vitro</a:t>
            </a:r>
            <a:r>
              <a:rPr lang="ru-RU" dirty="0" smtClean="0"/>
              <a:t>;</a:t>
            </a:r>
          </a:p>
          <a:p>
            <a:r>
              <a:rPr lang="ru-RU" dirty="0" smtClean="0"/>
              <a:t>Имеют неограниченный пролиферативный потенциал с сохранением исходного фенотипа;</a:t>
            </a:r>
          </a:p>
          <a:p>
            <a:r>
              <a:rPr lang="ru-RU" dirty="0" smtClean="0"/>
              <a:t>Основные направления дифференцировки ЭСК в производные трех зародышевых листков (энтодерма, мезодерма, эктодерма);</a:t>
            </a:r>
          </a:p>
          <a:p>
            <a:r>
              <a:rPr lang="ru-RU" dirty="0" smtClean="0"/>
              <a:t>Недавно было показано, что ЭСК могут дифференцироваться и в клетки зародышевого пути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262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3215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дифференцировки ЭСК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97281"/>
            <a:ext cx="7886700" cy="435133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Половые клетки </a:t>
            </a:r>
            <a:r>
              <a:rPr lang="ru-RU" dirty="0" smtClean="0"/>
              <a:t>(</a:t>
            </a:r>
            <a:r>
              <a:rPr lang="ru-RU" dirty="0" err="1" smtClean="0"/>
              <a:t>сперматогонии</a:t>
            </a:r>
            <a:r>
              <a:rPr lang="ru-RU" dirty="0" smtClean="0"/>
              <a:t>, </a:t>
            </a:r>
            <a:r>
              <a:rPr lang="ru-RU" dirty="0" err="1" smtClean="0"/>
              <a:t>оогонии</a:t>
            </a:r>
            <a:r>
              <a:rPr lang="ru-RU" dirty="0" smtClean="0"/>
              <a:t>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Энтодерма</a:t>
            </a:r>
            <a:r>
              <a:rPr lang="ru-RU" dirty="0" smtClean="0"/>
              <a:t> (легкие, печень, поджелудочная железа, тимус, железы внутренней секреции);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Мезодерма </a:t>
            </a:r>
            <a:r>
              <a:rPr lang="ru-RU" dirty="0" smtClean="0"/>
              <a:t>( кровь, сосуды, мышечная ткань, </a:t>
            </a:r>
            <a:r>
              <a:rPr lang="ru-RU" dirty="0" err="1" smtClean="0"/>
              <a:t>соедитинтельная</a:t>
            </a:r>
            <a:r>
              <a:rPr lang="ru-RU" dirty="0" smtClean="0"/>
              <a:t> ткань);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Энтодерма</a:t>
            </a:r>
            <a:r>
              <a:rPr lang="ru-RU" dirty="0" smtClean="0"/>
              <a:t> (кожа и ее производные, нервная система);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Химерные организмы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51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Картинки по запросу &quot;картинки эмбриональной тератокарциномы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6" y="470264"/>
            <a:ext cx="8209987" cy="496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481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1864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Источники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выделения ЭСК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83771"/>
            <a:ext cx="7886700" cy="539319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выделяют 3 типа ЭСК млекопитающих: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Клетки, изолированные из внутренней клеточной массы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эмбриональных карцином, выделенные из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тератокарцином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состоящие из смеси дифференцированных клеток различных зародышевых слоев и недифференцированных стволовых клеток;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половые клетки зародыша. Они обладают высокой пролиферативной способностью и способны при определенных условиях  долгое время поддерживаться в культуре в недифференцированном состоянии.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9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pload.wikimedia.org/wikipedia/commons/thumb/b/bf/Stem_cells_diagram_russia.png/300px-Stem_cells_diagram_russi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896" y="1006507"/>
            <a:ext cx="5512681" cy="50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541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https://cf2.ppt-online.org/files2/slide/v/vKUPAhJnakbI18Y2mxt9RuX5jlHd7EsGQDMqczOZp/slide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946"/>
            <a:ext cx="9143999" cy="68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29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8" name="Picture 6" descr="https://cf2.ppt-online.org/files2/slide/v/vKUPAhJnakbI18Y2mxt9RuX5jlHd7EsGQDMqczOZp/slide-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34" y="188658"/>
            <a:ext cx="7994816" cy="598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532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380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Лекция 3. Эмбриональные стволовые клетки. Основные определения и терминология</vt:lpstr>
      <vt:lpstr>Основные определения ЭСК</vt:lpstr>
      <vt:lpstr>Основные свойства ЭСК </vt:lpstr>
      <vt:lpstr>Основные направления дифференцировки ЭСК</vt:lpstr>
      <vt:lpstr>Презентация PowerPoint</vt:lpstr>
      <vt:lpstr>Источники выделения ЭСК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Получение химерного организма</vt:lpstr>
      <vt:lpstr>Презентация PowerPoint</vt:lpstr>
      <vt:lpstr>ЭСК человека и этические нормы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2021-02-11T05:10:43Z</dcterms:created>
  <dcterms:modified xsi:type="dcterms:W3CDTF">2021-02-11T11:00:58Z</dcterms:modified>
</cp:coreProperties>
</file>